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notesMasterIdLst>
    <p:notesMasterId r:id="rId19"/>
  </p:notesMasterIdLst>
  <p:sldIdLst>
    <p:sldId id="270" r:id="rId2"/>
    <p:sldId id="271" r:id="rId3"/>
    <p:sldId id="291" r:id="rId4"/>
    <p:sldId id="293" r:id="rId5"/>
    <p:sldId id="296" r:id="rId6"/>
    <p:sldId id="297" r:id="rId7"/>
    <p:sldId id="298" r:id="rId8"/>
    <p:sldId id="294" r:id="rId9"/>
    <p:sldId id="295" r:id="rId10"/>
    <p:sldId id="264" r:id="rId11"/>
    <p:sldId id="263" r:id="rId12"/>
    <p:sldId id="299" r:id="rId13"/>
    <p:sldId id="302" r:id="rId14"/>
    <p:sldId id="300" r:id="rId15"/>
    <p:sldId id="304" r:id="rId16"/>
    <p:sldId id="303" r:id="rId17"/>
    <p:sldId id="30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0F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2085" autoAdjust="0"/>
  </p:normalViewPr>
  <p:slideViewPr>
    <p:cSldViewPr snapToGrid="0" snapToObjects="1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1T13:48:41.7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1T13:53:13.0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1,'0'596</inkml:trace>
  <inkml:trace contextRef="#ctx0" brushRef="#br0" timeOffset="1">0 1032,'0'319</inkml:trace>
  <inkml:trace contextRef="#ctx0" brushRef="#br0" timeOffset="-1467.238">0 1747,'0'437</inkml:trace>
  <inkml:trace contextRef="#ctx0" brushRef="#br0" timeOffset="-4939.63">0 2580,'0'524,"0"-493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1T13:54:09.01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0,'518'0</inkml:trace>
  <inkml:trace contextRef="#ctx0" brushRef="#br0" timeOffset="1">994 0,'518'0,"-482"0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8D2AD-A1AE-49AB-9831-A0349D1D85D5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3C6D-3FF9-4FAD-822A-556019856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3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1B1909B-E12B-4A92-8E25-AF0E647AF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732D8C-2168-454C-A782-DC8D2F5EECFA}" type="slidenum">
              <a:rPr lang="en-US" altLang="vi-VN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vi-V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7E51E21-B80C-4978-BCEF-639C0CD518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6318481-4273-42B4-8040-08AB739CA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Friday, October 15,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615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Friday, October 15,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1334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Friday, October 15,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85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Friday, October 15,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92352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Friday, October 15,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2203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85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7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D7991AF-0F6B-453E-B878-3DEF7D601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43" y="107447"/>
            <a:ext cx="1099457" cy="9617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A60241-C0D6-4078-A14C-1B5884ECCCF6}"/>
              </a:ext>
            </a:extLst>
          </p:cNvPr>
          <p:cNvCxnSpPr>
            <a:cxnSpLocks/>
          </p:cNvCxnSpPr>
          <p:nvPr userDrawn="1"/>
        </p:nvCxnSpPr>
        <p:spPr>
          <a:xfrm flipH="1">
            <a:off x="272145" y="883288"/>
            <a:ext cx="10395855" cy="0"/>
          </a:xfrm>
          <a:prstGeom prst="line">
            <a:avLst/>
          </a:prstGeom>
          <a:ln w="31750">
            <a:solidFill>
              <a:srgbClr val="17A7E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15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314557-2C15-4896-9797-CBA1D31A2427}"/>
              </a:ext>
            </a:extLst>
          </p:cNvPr>
          <p:cNvGrpSpPr/>
          <p:nvPr userDrawn="1"/>
        </p:nvGrpSpPr>
        <p:grpSpPr>
          <a:xfrm>
            <a:off x="-995378" y="3621784"/>
            <a:ext cx="7085027" cy="528382"/>
            <a:chOff x="5102633" y="5458761"/>
            <a:chExt cx="6931881" cy="52838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97B43D-B0CF-4BB6-8B0F-513438D8F572}"/>
                </a:ext>
              </a:extLst>
            </p:cNvPr>
            <p:cNvSpPr/>
            <p:nvPr/>
          </p:nvSpPr>
          <p:spPr>
            <a:xfrm>
              <a:off x="5102633" y="5844779"/>
              <a:ext cx="153806" cy="142364"/>
            </a:xfrm>
            <a:prstGeom prst="ellipse">
              <a:avLst/>
            </a:prstGeom>
            <a:noFill/>
            <a:ln w="57150">
              <a:solidFill>
                <a:srgbClr val="17A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48E42FE7-C03D-4EBA-9B98-BBB52DFB0E2F}"/>
                </a:ext>
              </a:extLst>
            </p:cNvPr>
            <p:cNvSpPr/>
            <p:nvPr/>
          </p:nvSpPr>
          <p:spPr>
            <a:xfrm rot="16200000">
              <a:off x="5861287" y="4828717"/>
              <a:ext cx="457200" cy="1717287"/>
            </a:xfrm>
            <a:custGeom>
              <a:avLst/>
              <a:gdLst>
                <a:gd name="connsiteX0" fmla="*/ 0 w 457200"/>
                <a:gd name="connsiteY0" fmla="*/ 0 h 1717287"/>
                <a:gd name="connsiteX1" fmla="*/ 0 w 457200"/>
                <a:gd name="connsiteY1" fmla="*/ 1349297 h 1717287"/>
                <a:gd name="connsiteX2" fmla="*/ 457200 w 457200"/>
                <a:gd name="connsiteY2" fmla="*/ 1717287 h 171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1717287">
                  <a:moveTo>
                    <a:pt x="0" y="0"/>
                  </a:moveTo>
                  <a:lnTo>
                    <a:pt x="0" y="1349297"/>
                  </a:lnTo>
                  <a:lnTo>
                    <a:pt x="457200" y="1717287"/>
                  </a:lnTo>
                </a:path>
              </a:pathLst>
            </a:custGeom>
            <a:noFill/>
            <a:ln w="57150">
              <a:solidFill>
                <a:srgbClr val="17A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8159AF-1175-4F25-8028-6428DF759B73}"/>
                </a:ext>
              </a:extLst>
            </p:cNvPr>
            <p:cNvCxnSpPr>
              <a:cxnSpLocks/>
            </p:cNvCxnSpPr>
            <p:nvPr/>
          </p:nvCxnSpPr>
          <p:spPr>
            <a:xfrm>
              <a:off x="6928577" y="5467830"/>
              <a:ext cx="5105937" cy="0"/>
            </a:xfrm>
            <a:prstGeom prst="line">
              <a:avLst/>
            </a:prstGeom>
            <a:ln w="57150">
              <a:solidFill>
                <a:srgbClr val="17A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E286DF9-642B-48B7-B3D1-C6A8502B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49" y="773509"/>
            <a:ext cx="5741957" cy="50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2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5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3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39AF67D-65C6-464E-929F-74675CC62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57" y="3350308"/>
            <a:ext cx="3869395" cy="33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2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43DE-7BEE-4FA5-8E0C-826FE067376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204D-4061-431C-AEEC-BC29D1B26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4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Friday, October 15,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6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6.wmf"/><Relationship Id="rId1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38.wmf"/><Relationship Id="rId2" Type="http://schemas.openxmlformats.org/officeDocument/2006/relationships/tags" Target="../tags/tag10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1.bin"/><Relationship Id="rId4" Type="http://schemas.openxmlformats.org/officeDocument/2006/relationships/audio" Target="../media/media10.m4a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microsoft.com/office/2007/relationships/media" Target="../media/media11.m4a"/><Relationship Id="rId7" Type="http://schemas.openxmlformats.org/officeDocument/2006/relationships/oleObject" Target="../embeddings/oleObject15.bin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5.m4a"/><Relationship Id="rId7" Type="http://schemas.openxmlformats.org/officeDocument/2006/relationships/customXml" Target="../ink/ink2.xml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11" Type="http://schemas.openxmlformats.org/officeDocument/2006/relationships/image" Target="../media/image2.png"/><Relationship Id="rId5" Type="http://schemas.openxmlformats.org/officeDocument/2006/relationships/customXml" Target="../ink/ink1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4a"/><Relationship Id="rId16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5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8.wmf"/><Relationship Id="rId3" Type="http://schemas.microsoft.com/office/2007/relationships/media" Target="../media/media6.m4a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4.bin"/><Relationship Id="rId2" Type="http://schemas.openxmlformats.org/officeDocument/2006/relationships/tags" Target="../tags/tag6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7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3.bin"/><Relationship Id="rId4" Type="http://schemas.openxmlformats.org/officeDocument/2006/relationships/audio" Target="../media/media6.m4a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microsoft.com/office/2007/relationships/media" Target="../media/media7.m4a"/><Relationship Id="rId7" Type="http://schemas.openxmlformats.org/officeDocument/2006/relationships/image" Target="../media/image30.wmf"/><Relationship Id="rId12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2.wmf"/><Relationship Id="rId5" Type="http://schemas.openxmlformats.org/officeDocument/2006/relationships/slideLayout" Target="../slideLayouts/slideLayout1.xml"/><Relationship Id="rId10" Type="http://schemas.openxmlformats.org/officeDocument/2006/relationships/oleObject" Target="../embeddings/oleObject8.bin"/><Relationship Id="rId4" Type="http://schemas.openxmlformats.org/officeDocument/2006/relationships/audio" Target="../media/media7.m4a"/><Relationship Id="rId9" Type="http://schemas.openxmlformats.org/officeDocument/2006/relationships/image" Target="../media/image3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385EEC-27DD-478C-9446-563E1B383744}"/>
              </a:ext>
            </a:extLst>
          </p:cNvPr>
          <p:cNvSpPr txBox="1"/>
          <p:nvPr/>
        </p:nvSpPr>
        <p:spPr>
          <a:xfrm>
            <a:off x="1500179" y="2443159"/>
            <a:ext cx="67967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HỌC KỲ I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9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C16BB-3DAC-4062-85AC-6FF2B63C8680}"/>
              </a:ext>
            </a:extLst>
          </p:cNvPr>
          <p:cNvSpPr txBox="1"/>
          <p:nvPr/>
        </p:nvSpPr>
        <p:spPr>
          <a:xfrm>
            <a:off x="1971686" y="471484"/>
            <a:ext cx="6008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HỌC SINH KHỐI 9</a:t>
            </a:r>
            <a:endParaRPr lang="vi-VN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0E5360-897E-4F35-84D3-C39B1134D9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5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8"/>
    </mc:Choice>
    <mc:Fallback>
      <p:transition spd="slow" advTm="1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6667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>
            <a:extLst>
              <a:ext uri="{FF2B5EF4-FFF2-40B4-BE49-F238E27FC236}">
                <a16:creationId xmlns:a16="http://schemas.microsoft.com/office/drawing/2014/main" id="{D93B7FAB-1BF4-424D-8AFA-C43CAFF7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81046"/>
            <a:ext cx="38084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DD46FD0B-F148-4AD3-95D5-03E320035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74763"/>
            <a:ext cx="5638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(d): y = ax + b </a:t>
            </a:r>
          </a:p>
        </p:txBody>
      </p:sp>
      <p:graphicFrame>
        <p:nvGraphicFramePr>
          <p:cNvPr id="11268" name="Object 5">
            <a:extLst>
              <a:ext uri="{FF2B5EF4-FFF2-40B4-BE49-F238E27FC236}">
                <a16:creationId xmlns:a16="http://schemas.microsoft.com/office/drawing/2014/main" id="{550E7BB0-81A8-4BC9-941D-3429896D6C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4813" y="1249363"/>
          <a:ext cx="9477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6" imgW="533169" imgH="291973" progId="Equation.DSMT4">
                  <p:embed/>
                </p:oleObj>
              </mc:Choice>
              <mc:Fallback>
                <p:oleObj name="Equation" r:id="rId6" imgW="533169" imgH="291973" progId="Equation.DSMT4">
                  <p:embed/>
                  <p:pic>
                    <p:nvPicPr>
                      <p:cNvPr id="11268" name="Object 5">
                        <a:extLst>
                          <a:ext uri="{FF2B5EF4-FFF2-40B4-BE49-F238E27FC236}">
                            <a16:creationId xmlns:a16="http://schemas.microsoft.com/office/drawing/2014/main" id="{550E7BB0-81A8-4BC9-941D-3429896D6C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813" y="1249363"/>
                        <a:ext cx="947737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6">
            <a:extLst>
              <a:ext uri="{FF2B5EF4-FFF2-40B4-BE49-F238E27FC236}">
                <a16:creationId xmlns:a16="http://schemas.microsoft.com/office/drawing/2014/main" id="{B5C62B25-A696-4028-B8B3-00CB8B48E5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1979613"/>
          <a:ext cx="13335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Equation" r:id="rId8" imgW="774364" imgH="545863" progId="Equation.DSMT4">
                  <p:embed/>
                </p:oleObj>
              </mc:Choice>
              <mc:Fallback>
                <p:oleObj name="Equation" r:id="rId8" imgW="774364" imgH="545863" progId="Equation.DSMT4">
                  <p:embed/>
                  <p:pic>
                    <p:nvPicPr>
                      <p:cNvPr id="11269" name="Object 6">
                        <a:extLst>
                          <a:ext uri="{FF2B5EF4-FFF2-40B4-BE49-F238E27FC236}">
                            <a16:creationId xmlns:a16="http://schemas.microsoft.com/office/drawing/2014/main" id="{B5C62B25-A696-4028-B8B3-00CB8B48E5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979613"/>
                        <a:ext cx="1333500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7">
            <a:extLst>
              <a:ext uri="{FF2B5EF4-FFF2-40B4-BE49-F238E27FC236}">
                <a16:creationId xmlns:a16="http://schemas.microsoft.com/office/drawing/2014/main" id="{A0F4A792-559E-4C6F-9C14-25A48EBF8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000526"/>
              </p:ext>
            </p:extLst>
          </p:nvPr>
        </p:nvGraphicFramePr>
        <p:xfrm>
          <a:off x="4046535" y="3065463"/>
          <a:ext cx="117475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Equation" r:id="rId10" imgW="711000" imgH="291960" progId="Equation.DSMT4">
                  <p:embed/>
                </p:oleObj>
              </mc:Choice>
              <mc:Fallback>
                <p:oleObj name="Equation" r:id="rId10" imgW="711000" imgH="291960" progId="Equation.DSMT4">
                  <p:embed/>
                  <p:pic>
                    <p:nvPicPr>
                      <p:cNvPr id="11270" name="Object 7">
                        <a:extLst>
                          <a:ext uri="{FF2B5EF4-FFF2-40B4-BE49-F238E27FC236}">
                            <a16:creationId xmlns:a16="http://schemas.microsoft.com/office/drawing/2014/main" id="{A0F4A792-559E-4C6F-9C14-25A48EBF82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535" y="3065463"/>
                        <a:ext cx="1174750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8">
            <a:extLst>
              <a:ext uri="{FF2B5EF4-FFF2-40B4-BE49-F238E27FC236}">
                <a16:creationId xmlns:a16="http://schemas.microsoft.com/office/drawing/2014/main" id="{652DEA11-8804-4794-B8C9-6CDB4F96B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525" y="1676400"/>
            <a:ext cx="2403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(d'): y = </a:t>
            </a:r>
            <a:r>
              <a:rPr lang="en-US" alt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a'x</a:t>
            </a: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b'</a:t>
            </a:r>
          </a:p>
        </p:txBody>
      </p:sp>
      <p:graphicFrame>
        <p:nvGraphicFramePr>
          <p:cNvPr id="11272" name="Object 9">
            <a:extLst>
              <a:ext uri="{FF2B5EF4-FFF2-40B4-BE49-F238E27FC236}">
                <a16:creationId xmlns:a16="http://schemas.microsoft.com/office/drawing/2014/main" id="{43931835-9CC2-4AC7-9A9F-94D9A4C0B1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9738" y="1646238"/>
          <a:ext cx="9683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Equation" r:id="rId12" imgW="571252" imgH="291973" progId="Equation.DSMT4">
                  <p:embed/>
                </p:oleObj>
              </mc:Choice>
              <mc:Fallback>
                <p:oleObj name="Equation" r:id="rId12" imgW="571252" imgH="291973" progId="Equation.DSMT4">
                  <p:embed/>
                  <p:pic>
                    <p:nvPicPr>
                      <p:cNvPr id="11272" name="Object 9">
                        <a:extLst>
                          <a:ext uri="{FF2B5EF4-FFF2-40B4-BE49-F238E27FC236}">
                            <a16:creationId xmlns:a16="http://schemas.microsoft.com/office/drawing/2014/main" id="{43931835-9CC2-4AC7-9A9F-94D9A4C0B1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9738" y="1646238"/>
                        <a:ext cx="96837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Text Box 10">
            <a:extLst>
              <a:ext uri="{FF2B5EF4-FFF2-40B4-BE49-F238E27FC236}">
                <a16:creationId xmlns:a16="http://schemas.microsoft.com/office/drawing/2014/main" id="{0B2E14DC-81C2-44ED-B14D-66F4A4E01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599" y="2227263"/>
            <a:ext cx="1371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// (d') </a:t>
            </a:r>
          </a:p>
        </p:txBody>
      </p:sp>
      <p:sp>
        <p:nvSpPr>
          <p:cNvPr id="11274" name="Text Box 11">
            <a:extLst>
              <a:ext uri="{FF2B5EF4-FFF2-40B4-BE49-F238E27FC236}">
                <a16:creationId xmlns:a16="http://schemas.microsoft.com/office/drawing/2014/main" id="{D0953AFB-9124-4716-B80C-ED5120822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562350"/>
            <a:ext cx="3657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275" name="Text Box 12">
            <a:extLst>
              <a:ext uri="{FF2B5EF4-FFF2-40B4-BE49-F238E27FC236}">
                <a16:creationId xmlns:a16="http://schemas.microsoft.com/office/drawing/2014/main" id="{C7B3DA07-66A8-4480-9B82-445932AF5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92563"/>
            <a:ext cx="1524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alt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(d')</a:t>
            </a:r>
          </a:p>
        </p:txBody>
      </p:sp>
      <p:graphicFrame>
        <p:nvGraphicFramePr>
          <p:cNvPr id="11276" name="Object 13">
            <a:extLst>
              <a:ext uri="{FF2B5EF4-FFF2-40B4-BE49-F238E27FC236}">
                <a16:creationId xmlns:a16="http://schemas.microsoft.com/office/drawing/2014/main" id="{814889B0-1DCA-4C8B-8696-037931245C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8438" y="4054475"/>
          <a:ext cx="11366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" name="Equation" r:id="rId14" imgW="660113" imgH="190417" progId="Equation.DSMT4">
                  <p:embed/>
                </p:oleObj>
              </mc:Choice>
              <mc:Fallback>
                <p:oleObj name="Equation" r:id="rId14" imgW="660113" imgH="190417" progId="Equation.DSMT4">
                  <p:embed/>
                  <p:pic>
                    <p:nvPicPr>
                      <p:cNvPr id="11276" name="Object 13">
                        <a:extLst>
                          <a:ext uri="{FF2B5EF4-FFF2-40B4-BE49-F238E27FC236}">
                            <a16:creationId xmlns:a16="http://schemas.microsoft.com/office/drawing/2014/main" id="{814889B0-1DCA-4C8B-8696-037931245C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4054475"/>
                        <a:ext cx="11366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14">
            <a:extLst>
              <a:ext uri="{FF2B5EF4-FFF2-40B4-BE49-F238E27FC236}">
                <a16:creationId xmlns:a16="http://schemas.microsoft.com/office/drawing/2014/main" id="{FE3745C3-580F-449D-BB5D-341350F4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49" y="4748217"/>
            <a:ext cx="84042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≠ a' 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= b'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9BDCD1B5-ECF7-4721-972C-2B934D8A1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410365"/>
              </p:ext>
            </p:extLst>
          </p:nvPr>
        </p:nvGraphicFramePr>
        <p:xfrm>
          <a:off x="5246674" y="2846392"/>
          <a:ext cx="131127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16" imgW="761760" imgH="545760" progId="Equation.DSMT4">
                  <p:embed/>
                </p:oleObj>
              </mc:Choice>
              <mc:Fallback>
                <p:oleObj name="Equation" r:id="rId16" imgW="761760" imgH="545760" progId="Equation.DSMT4">
                  <p:embed/>
                  <p:pic>
                    <p:nvPicPr>
                      <p:cNvPr id="11269" name="Object 6">
                        <a:extLst>
                          <a:ext uri="{FF2B5EF4-FFF2-40B4-BE49-F238E27FC236}">
                            <a16:creationId xmlns:a16="http://schemas.microsoft.com/office/drawing/2014/main" id="{B5C62B25-A696-4028-B8B3-00CB8B48E5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674" y="2846392"/>
                        <a:ext cx="1311275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BC339B-0CC8-44F9-8E8A-83044E5B79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88"/>
    </mc:Choice>
    <mc:Fallback>
      <p:transition spd="slow" advTm="11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267" grpId="0"/>
      <p:bldP spid="11271" grpId="0"/>
      <p:bldP spid="11273" grpId="0"/>
      <p:bldP spid="11275" grpId="0"/>
      <p:bldP spid="123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>
            <a:extLst>
              <a:ext uri="{FF2B5EF4-FFF2-40B4-BE49-F238E27FC236}">
                <a16:creationId xmlns:a16="http://schemas.microsoft.com/office/drawing/2014/main" id="{9F584F52-8DD2-43DD-84BF-282534C68A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9013" y="381000"/>
            <a:ext cx="0" cy="586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19" name="Line 3">
            <a:extLst>
              <a:ext uri="{FF2B5EF4-FFF2-40B4-BE49-F238E27FC236}">
                <a16:creationId xmlns:a16="http://schemas.microsoft.com/office/drawing/2014/main" id="{5D5A7F3D-21F6-4D92-9E38-B1395C0BD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429000"/>
            <a:ext cx="731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0" name="Line 4">
            <a:extLst>
              <a:ext uri="{FF2B5EF4-FFF2-40B4-BE49-F238E27FC236}">
                <a16:creationId xmlns:a16="http://schemas.microsoft.com/office/drawing/2014/main" id="{4436C162-F9D9-4107-81E1-09D45B139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5513" y="2066925"/>
            <a:ext cx="139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1" name="Line 5">
            <a:extLst>
              <a:ext uri="{FF2B5EF4-FFF2-40B4-BE49-F238E27FC236}">
                <a16:creationId xmlns:a16="http://schemas.microsoft.com/office/drawing/2014/main" id="{8FCA5FED-F4E0-4B3F-B32B-498C4848DD4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467100" y="3429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id="{1F3F19C9-F0D4-4677-94B9-B9C42AEF7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0525" y="481013"/>
            <a:ext cx="6049963" cy="3276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3" name="Line 7">
            <a:extLst>
              <a:ext uri="{FF2B5EF4-FFF2-40B4-BE49-F238E27FC236}">
                <a16:creationId xmlns:a16="http://schemas.microsoft.com/office/drawing/2014/main" id="{886D8A3D-9997-43B5-8153-13087DB3390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146675" y="34448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4" name="Line 8">
            <a:extLst>
              <a:ext uri="{FF2B5EF4-FFF2-40B4-BE49-F238E27FC236}">
                <a16:creationId xmlns:a16="http://schemas.microsoft.com/office/drawing/2014/main" id="{A3EC46F2-9DAB-49EF-8F95-48DD35D161E1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7235825" y="34099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id="{F60FA3A1-ECF5-4A2A-BFC8-3143207A1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5513" y="4102100"/>
            <a:ext cx="139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E7CA9785-2BF8-40A5-B60E-8956EB3A8B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1513" y="2362200"/>
            <a:ext cx="6049962" cy="3276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4F84705F-974B-45D1-AE11-25F1F80C6A0C}"/>
              </a:ext>
            </a:extLst>
          </p:cNvPr>
          <p:cNvSpPr>
            <a:spLocks noChangeShapeType="1"/>
          </p:cNvSpPr>
          <p:nvPr/>
        </p:nvSpPr>
        <p:spPr bwMode="auto">
          <a:xfrm rot="180000" flipH="1">
            <a:off x="3838575" y="366713"/>
            <a:ext cx="3025775" cy="5715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E4E2042D-DCA9-4662-9E5F-9AE09DE00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381000"/>
            <a:ext cx="561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.VnTime" panose="020B7200000000000000" pitchFamily="34" charset="0"/>
              </a:rPr>
              <a:t>y</a:t>
            </a:r>
          </a:p>
        </p:txBody>
      </p:sp>
      <p:sp>
        <p:nvSpPr>
          <p:cNvPr id="9229" name="Text Box 13">
            <a:extLst>
              <a:ext uri="{FF2B5EF4-FFF2-40B4-BE49-F238E27FC236}">
                <a16:creationId xmlns:a16="http://schemas.microsoft.com/office/drawing/2014/main" id="{176E10ED-B992-4E78-96F4-9A33F9822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75" y="3367088"/>
            <a:ext cx="56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3C6ED503-1846-44AA-B2A4-3FF43A89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2974975"/>
            <a:ext cx="561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MS Song" pitchFamily="49" charset="-122"/>
              </a:rPr>
              <a:t>O</a:t>
            </a:r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4ACE50E2-047F-4F57-8A94-EC1E8056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1566863"/>
            <a:ext cx="56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ECFDF78D-2A1D-475D-AACE-F0DC37F0F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725" y="4038600"/>
            <a:ext cx="803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556B214B-6B5B-4DA9-A135-5BDF4BB87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9098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DD918FD9-6451-4ADD-91CB-CC2F3AFE4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3" y="3387725"/>
            <a:ext cx="563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9235" name="Object 19">
            <a:extLst>
              <a:ext uri="{FF2B5EF4-FFF2-40B4-BE49-F238E27FC236}">
                <a16:creationId xmlns:a16="http://schemas.microsoft.com/office/drawing/2014/main" id="{7314FCB0-6303-4FB8-8311-2413370B77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6775" y="2609850"/>
          <a:ext cx="68103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7" imgW="266469" imgH="406048" progId="Equation.3">
                  <p:embed/>
                </p:oleObj>
              </mc:Choice>
              <mc:Fallback>
                <p:oleObj name="Equation" r:id="rId7" imgW="266469" imgH="406048" progId="Equation.3">
                  <p:embed/>
                  <p:pic>
                    <p:nvPicPr>
                      <p:cNvPr id="9235" name="Object 19">
                        <a:extLst>
                          <a:ext uri="{FF2B5EF4-FFF2-40B4-BE49-F238E27FC236}">
                            <a16:creationId xmlns:a16="http://schemas.microsoft.com/office/drawing/2014/main" id="{7314FCB0-6303-4FB8-8311-2413370B77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775" y="2609850"/>
                        <a:ext cx="681038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6" name="Text Box 20">
            <a:extLst>
              <a:ext uri="{FF2B5EF4-FFF2-40B4-BE49-F238E27FC236}">
                <a16:creationId xmlns:a16="http://schemas.microsoft.com/office/drawing/2014/main" id="{7C660324-F1A3-4C81-91A9-616B577272D6}"/>
              </a:ext>
            </a:extLst>
          </p:cNvPr>
          <p:cNvSpPr txBox="1">
            <a:spLocks noChangeArrowheads="1"/>
          </p:cNvSpPr>
          <p:nvPr/>
        </p:nvSpPr>
        <p:spPr bwMode="auto">
          <a:xfrm rot="-1603245">
            <a:off x="6781800" y="630238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dirty="0">
                <a:latin typeface=".VnTime" panose="020B7200000000000000" pitchFamily="34" charset="0"/>
              </a:rPr>
              <a:t>y = 0,5x + 2</a:t>
            </a:r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B294959F-7486-4D4D-9F48-F6898B1BB85A}"/>
              </a:ext>
            </a:extLst>
          </p:cNvPr>
          <p:cNvSpPr txBox="1">
            <a:spLocks noChangeArrowheads="1"/>
          </p:cNvSpPr>
          <p:nvPr/>
        </p:nvSpPr>
        <p:spPr bwMode="auto">
          <a:xfrm rot="-1645167">
            <a:off x="7391400" y="2319338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>
                <a:latin typeface=".VnTime" panose="020B7200000000000000" pitchFamily="34" charset="0"/>
              </a:rPr>
              <a:t>y = 0,5x - 1</a:t>
            </a:r>
          </a:p>
        </p:txBody>
      </p:sp>
      <p:sp>
        <p:nvSpPr>
          <p:cNvPr id="9238" name="Text Box 22">
            <a:extLst>
              <a:ext uri="{FF2B5EF4-FFF2-40B4-BE49-F238E27FC236}">
                <a16:creationId xmlns:a16="http://schemas.microsoft.com/office/drawing/2014/main" id="{E000D02F-4D57-43DA-ADE3-57A5F75CFD5D}"/>
              </a:ext>
            </a:extLst>
          </p:cNvPr>
          <p:cNvSpPr txBox="1">
            <a:spLocks noChangeArrowheads="1"/>
          </p:cNvSpPr>
          <p:nvPr/>
        </p:nvSpPr>
        <p:spPr bwMode="auto">
          <a:xfrm rot="-3560383">
            <a:off x="3531394" y="3931444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dirty="0">
                <a:latin typeface=".VnTime" panose="020B7200000000000000" pitchFamily="34" charset="0"/>
              </a:rPr>
              <a:t>y = 1,5x + 2</a:t>
            </a:r>
          </a:p>
        </p:txBody>
      </p:sp>
      <p:sp>
        <p:nvSpPr>
          <p:cNvPr id="9239" name="Text Box 24">
            <a:extLst>
              <a:ext uri="{FF2B5EF4-FFF2-40B4-BE49-F238E27FC236}">
                <a16:creationId xmlns:a16="http://schemas.microsoft.com/office/drawing/2014/main" id="{06289B09-1485-4295-A8E1-F500B36E7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57168"/>
            <a:ext cx="3808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1E202D-2709-4DC6-8CD5-C6FFBBB77C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56"/>
    </mc:Choice>
    <mc:Fallback>
      <p:transition spd="slow" advTm="6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9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31" grpId="0"/>
      <p:bldP spid="9232" grpId="0"/>
      <p:bldP spid="9233" grpId="0"/>
      <p:bldP spid="9234" grpId="0"/>
      <p:bldP spid="92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72FB3-12DC-428C-A551-5572972215DB}"/>
              </a:ext>
            </a:extLst>
          </p:cNvPr>
          <p:cNvSpPr txBox="1"/>
          <p:nvPr/>
        </p:nvSpPr>
        <p:spPr>
          <a:xfrm>
            <a:off x="1228725" y="28575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CC929-BD55-47AB-AF31-36884C0380CA}"/>
              </a:ext>
            </a:extLst>
          </p:cNvPr>
          <p:cNvSpPr txBox="1"/>
          <p:nvPr/>
        </p:nvSpPr>
        <p:spPr>
          <a:xfrm>
            <a:off x="785808" y="932081"/>
            <a:ext cx="8686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(m + 2)x –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</a:t>
            </a:r>
          </a:p>
          <a:p>
            <a:pPr marL="457200" indent="-457200" algn="just">
              <a:buAutoNum type="alphaLcParenR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</a:p>
          <a:p>
            <a:pPr marL="457200" indent="-457200" algn="just">
              <a:buAutoNum type="alphaLcParenR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(D’): y = 2mx + 3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4FA12-FFAF-4E4B-835B-4037DC4B467A}"/>
              </a:ext>
            </a:extLst>
          </p:cNvPr>
          <p:cNvSpPr txBox="1"/>
          <p:nvPr/>
        </p:nvSpPr>
        <p:spPr>
          <a:xfrm>
            <a:off x="671508" y="2890465"/>
            <a:ext cx="86867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(m + 2)x – 5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+ 2 &gt; 0 </a:t>
            </a:r>
          </a:p>
          <a:p>
            <a:pPr marL="457200" indent="-457200" algn="just">
              <a:buFont typeface="Wingdings" panose="05000000000000000000" pitchFamily="2" charset="2"/>
              <a:buChar char="ó"/>
            </a:pP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 &gt; 0 – 2</a:t>
            </a:r>
          </a:p>
          <a:p>
            <a:pPr marL="457200" indent="-457200" algn="just">
              <a:buFont typeface="Wingdings" panose="05000000000000000000" pitchFamily="2" charset="2"/>
              <a:buChar char="ó"/>
            </a:pP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 &gt; – 2</a:t>
            </a: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 &gt; – 2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788C879-BC5A-42F9-976C-4E4604FBBD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00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54"/>
    </mc:Choice>
    <mc:Fallback>
      <p:transition spd="slow" advTm="7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72FB3-12DC-428C-A551-5572972215DB}"/>
              </a:ext>
            </a:extLst>
          </p:cNvPr>
          <p:cNvSpPr txBox="1"/>
          <p:nvPr/>
        </p:nvSpPr>
        <p:spPr>
          <a:xfrm>
            <a:off x="1228725" y="28575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CC929-BD55-47AB-AF31-36884C0380CA}"/>
              </a:ext>
            </a:extLst>
          </p:cNvPr>
          <p:cNvSpPr txBox="1"/>
          <p:nvPr/>
        </p:nvSpPr>
        <p:spPr>
          <a:xfrm>
            <a:off x="785808" y="932081"/>
            <a:ext cx="8686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(m + 2)x –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</a:t>
            </a:r>
          </a:p>
          <a:p>
            <a:pPr marL="457200" indent="-457200" algn="just">
              <a:buAutoNum type="alphaLcParenR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</a:p>
          <a:p>
            <a:pPr marL="457200" indent="-457200" algn="just">
              <a:buAutoNum type="alphaLcParenR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song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(D’): y = 2mx + 3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4FA12-FFAF-4E4B-835B-4037DC4B467A}"/>
              </a:ext>
            </a:extLst>
          </p:cNvPr>
          <p:cNvSpPr txBox="1"/>
          <p:nvPr/>
        </p:nvSpPr>
        <p:spPr>
          <a:xfrm>
            <a:off x="828676" y="2747585"/>
            <a:ext cx="8686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(m + 2)x – 5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+ 2 ≠ 0 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m ≠ 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</a:p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2mx + 3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2m ≠ 0 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m ≠ 0</a:t>
            </a:r>
          </a:p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(D): 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(m + 2)x – 5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// (D’): 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2mx + 3 </a:t>
            </a:r>
            <a:endParaRPr lang="en-US" sz="3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 + 2 = 2m</a:t>
            </a:r>
          </a:p>
          <a:p>
            <a:pPr marL="457200" indent="-457200" algn="just">
              <a:buFont typeface="Wingdings" panose="05000000000000000000" pitchFamily="2" charset="2"/>
              <a:buChar char="ó"/>
            </a:pP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 = 2 (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 = 2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(D) // (D’)</a:t>
            </a:r>
            <a:endParaRPr lang="en-US" sz="3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CA1293-5123-438D-A27F-FC14623541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09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78"/>
    </mc:Choice>
    <mc:Fallback>
      <p:transition spd="slow" advTm="10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665DD-FBDC-4B05-A1EE-D09C7742ACE8}"/>
              </a:ext>
            </a:extLst>
          </p:cNvPr>
          <p:cNvSpPr txBox="1"/>
          <p:nvPr/>
        </p:nvSpPr>
        <p:spPr>
          <a:xfrm>
            <a:off x="1228725" y="28575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950D8-8E72-449C-AA2E-3D807715844E}"/>
              </a:ext>
            </a:extLst>
          </p:cNvPr>
          <p:cNvSpPr txBox="1"/>
          <p:nvPr/>
        </p:nvSpPr>
        <p:spPr>
          <a:xfrm>
            <a:off x="785808" y="900095"/>
            <a:ext cx="8686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2x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x + 1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(d’)</a:t>
            </a:r>
          </a:p>
          <a:p>
            <a:pPr marL="457200" indent="-457200" algn="just">
              <a:buAutoNum type="alphaLcParenR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</a:t>
            </a:r>
          </a:p>
          <a:p>
            <a:pPr marL="457200" indent="-457200" algn="just">
              <a:buAutoNum type="alphaLcParenR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(d’)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45054-8D38-4BDE-9764-0AFAC1D8DD3A}"/>
              </a:ext>
            </a:extLst>
          </p:cNvPr>
          <p:cNvSpPr txBox="1"/>
          <p:nvPr/>
        </p:nvSpPr>
        <p:spPr>
          <a:xfrm>
            <a:off x="657220" y="3328970"/>
            <a:ext cx="8686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(d): y = 2x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(d’): y = x + 1</a:t>
            </a:r>
          </a:p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TXĐ: x </a:t>
            </a:r>
            <a:r>
              <a:rPr lang="el-GR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ϵ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</a:p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BGT:             x   0     1                              x    0    -1     </a:t>
            </a:r>
          </a:p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y = 2x   0     2                  y = x + 1    1     0</a:t>
            </a:r>
            <a:endParaRPr lang="vi-VN" sz="3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C8A5AF-17E6-42E3-8402-8EB9161E477A}"/>
              </a:ext>
            </a:extLst>
          </p:cNvPr>
          <p:cNvCxnSpPr/>
          <p:nvPr/>
        </p:nvCxnSpPr>
        <p:spPr>
          <a:xfrm>
            <a:off x="3199205" y="4394073"/>
            <a:ext cx="0" cy="771525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A2157E-B6F0-4196-9683-ABA6298813B9}"/>
              </a:ext>
            </a:extLst>
          </p:cNvPr>
          <p:cNvCxnSpPr/>
          <p:nvPr/>
        </p:nvCxnSpPr>
        <p:spPr>
          <a:xfrm>
            <a:off x="7477125" y="4394073"/>
            <a:ext cx="0" cy="771525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A00A38-7374-4538-B6B8-17E192712BBD}"/>
              </a:ext>
            </a:extLst>
          </p:cNvPr>
          <p:cNvCxnSpPr/>
          <p:nvPr/>
        </p:nvCxnSpPr>
        <p:spPr>
          <a:xfrm>
            <a:off x="1820459" y="4779836"/>
            <a:ext cx="2414592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F0D82-FE70-44DA-B56B-17D73388C548}"/>
              </a:ext>
            </a:extLst>
          </p:cNvPr>
          <p:cNvCxnSpPr>
            <a:cxnSpLocks/>
          </p:cNvCxnSpPr>
          <p:nvPr/>
        </p:nvCxnSpPr>
        <p:spPr>
          <a:xfrm>
            <a:off x="5876920" y="4779836"/>
            <a:ext cx="2638430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E271728-D1D9-4193-8EBB-CDB6E33BFF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78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31"/>
    </mc:Choice>
    <mc:Fallback>
      <p:transition spd="slow" advTm="8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EBB163-32A4-42F6-BBB7-8FCDFA739FD2}"/>
              </a:ext>
            </a:extLst>
          </p:cNvPr>
          <p:cNvSpPr txBox="1"/>
          <p:nvPr/>
        </p:nvSpPr>
        <p:spPr>
          <a:xfrm>
            <a:off x="871536" y="171429"/>
            <a:ext cx="1614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137280DF-8E7B-4335-8E40-DD767E61AF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429000"/>
            <a:ext cx="731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07405541-EF08-42BC-8545-06D751B114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9013" y="381000"/>
            <a:ext cx="0" cy="586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DAF56860-286A-42D5-86CC-53AA1B8D1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43" y="3367088"/>
            <a:ext cx="56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237A068-7012-4CBA-A5F7-E7634A2C6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180968"/>
            <a:ext cx="561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.VnTime" panose="020B7200000000000000" pitchFamily="34" charset="0"/>
              </a:rPr>
              <a:t>y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6F2E7D60-846F-43DE-BEDE-7D2CA2682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260" y="3446469"/>
            <a:ext cx="561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MS Song" pitchFamily="49" charset="-122"/>
              </a:rPr>
              <a:t>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9E4F1D-2CA9-4B48-A2F4-3D122BD0BC16}"/>
              </a:ext>
            </a:extLst>
          </p:cNvPr>
          <p:cNvCxnSpPr>
            <a:cxnSpLocks/>
          </p:cNvCxnSpPr>
          <p:nvPr/>
        </p:nvCxnSpPr>
        <p:spPr>
          <a:xfrm>
            <a:off x="6619875" y="3343272"/>
            <a:ext cx="0" cy="200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4B5ADB-9E95-4BB0-A1A6-7C7FCA6A8E03}"/>
              </a:ext>
            </a:extLst>
          </p:cNvPr>
          <p:cNvCxnSpPr>
            <a:cxnSpLocks/>
          </p:cNvCxnSpPr>
          <p:nvPr/>
        </p:nvCxnSpPr>
        <p:spPr>
          <a:xfrm>
            <a:off x="7215198" y="3338504"/>
            <a:ext cx="0" cy="200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C29ECC-4109-4DFC-A896-621C2F7510A3}"/>
              </a:ext>
            </a:extLst>
          </p:cNvPr>
          <p:cNvCxnSpPr>
            <a:cxnSpLocks/>
          </p:cNvCxnSpPr>
          <p:nvPr/>
        </p:nvCxnSpPr>
        <p:spPr>
          <a:xfrm>
            <a:off x="5986449" y="2309800"/>
            <a:ext cx="1857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E31B-078C-42FF-919F-795EB5743DAA}"/>
              </a:ext>
            </a:extLst>
          </p:cNvPr>
          <p:cNvCxnSpPr>
            <a:cxnSpLocks/>
          </p:cNvCxnSpPr>
          <p:nvPr/>
        </p:nvCxnSpPr>
        <p:spPr>
          <a:xfrm>
            <a:off x="5981687" y="2862252"/>
            <a:ext cx="1857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Box 18">
            <a:extLst>
              <a:ext uri="{FF2B5EF4-FFF2-40B4-BE49-F238E27FC236}">
                <a16:creationId xmlns:a16="http://schemas.microsoft.com/office/drawing/2014/main" id="{FA2462B1-C9A1-4001-9340-C1B3DFB43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671" y="3444877"/>
            <a:ext cx="563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2D7B8025-39DF-45D4-A95F-025288F2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56" y="2024839"/>
            <a:ext cx="563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FC7BFF2-399E-431D-810A-CF02A761E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676" y="2559437"/>
            <a:ext cx="563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5159B501-AA29-4E09-B1D1-392A94D42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195" y="3444876"/>
            <a:ext cx="563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7969883A-EF11-419B-8ABE-E29F42BC377B}"/>
              </a:ext>
            </a:extLst>
          </p:cNvPr>
          <p:cNvSpPr>
            <a:spLocks noChangeShapeType="1"/>
          </p:cNvSpPr>
          <p:nvPr/>
        </p:nvSpPr>
        <p:spPr bwMode="auto">
          <a:xfrm rot="180000" flipH="1">
            <a:off x="4980052" y="315362"/>
            <a:ext cx="2354118" cy="588826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21B96921-110C-4732-804E-E5D553D4F606}"/>
              </a:ext>
            </a:extLst>
          </p:cNvPr>
          <p:cNvSpPr txBox="1">
            <a:spLocks noChangeArrowheads="1"/>
          </p:cNvSpPr>
          <p:nvPr/>
        </p:nvSpPr>
        <p:spPr bwMode="auto">
          <a:xfrm rot="18935259">
            <a:off x="3011751" y="4264423"/>
            <a:ext cx="21646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dirty="0">
                <a:latin typeface=".VnTime" panose="020B7200000000000000" pitchFamily="34" charset="0"/>
              </a:rPr>
              <a:t>(d’): y = x + 1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F5891FA9-19D4-45C5-9C5F-3EBE56220460}"/>
              </a:ext>
            </a:extLst>
          </p:cNvPr>
          <p:cNvSpPr txBox="1">
            <a:spLocks noChangeArrowheads="1"/>
          </p:cNvSpPr>
          <p:nvPr/>
        </p:nvSpPr>
        <p:spPr bwMode="auto">
          <a:xfrm rot="17741094">
            <a:off x="4081468" y="4810196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dirty="0">
                <a:latin typeface=".VnTime" panose="020B7200000000000000" pitchFamily="34" charset="0"/>
              </a:rPr>
              <a:t>(d): y = 2x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9526F7-92BF-48D7-B5DC-D4D69DFE6E95}"/>
              </a:ext>
            </a:extLst>
          </p:cNvPr>
          <p:cNvCxnSpPr>
            <a:cxnSpLocks/>
          </p:cNvCxnSpPr>
          <p:nvPr/>
        </p:nvCxnSpPr>
        <p:spPr>
          <a:xfrm>
            <a:off x="5495926" y="3333741"/>
            <a:ext cx="0" cy="2000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Line 6">
            <a:extLst>
              <a:ext uri="{FF2B5EF4-FFF2-40B4-BE49-F238E27FC236}">
                <a16:creationId xmlns:a16="http://schemas.microsoft.com/office/drawing/2014/main" id="{FCE513D5-3B12-40D1-9EFE-F358B03295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7583" y="700081"/>
            <a:ext cx="4614862" cy="4711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 Box 18">
            <a:extLst>
              <a:ext uri="{FF2B5EF4-FFF2-40B4-BE49-F238E27FC236}">
                <a16:creationId xmlns:a16="http://schemas.microsoft.com/office/drawing/2014/main" id="{CD6A69A6-ABA9-4A06-A618-66B590989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404" y="2897190"/>
            <a:ext cx="5635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2BAB246-C1AE-4DDC-8358-C3B6C8611731}"/>
                  </a:ext>
                </a:extLst>
              </p14:cNvPr>
              <p14:cNvContentPartPr/>
              <p14:nvPr/>
            </p14:nvContentPartPr>
            <p14:xfrm>
              <a:off x="7457557" y="2442645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2BAB246-C1AE-4DDC-8358-C3B6C86117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9557" y="233464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C3EDE00-80B6-404E-8E8E-9E1E4C55A1EB}"/>
                  </a:ext>
                </a:extLst>
              </p14:cNvPr>
              <p14:cNvContentPartPr/>
              <p14:nvPr/>
            </p14:nvContentPartPr>
            <p14:xfrm>
              <a:off x="6612997" y="2328525"/>
              <a:ext cx="360" cy="11286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C3EDE00-80B6-404E-8E8E-9E1E4C55A1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3997" y="2319885"/>
                <a:ext cx="18000" cy="11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4F1069E-13FC-4FA0-83C7-A3CDEC51103F}"/>
                  </a:ext>
                </a:extLst>
              </p14:cNvPr>
              <p14:cNvContentPartPr/>
              <p14:nvPr/>
            </p14:nvContentPartPr>
            <p14:xfrm>
              <a:off x="6057157" y="2326725"/>
              <a:ext cx="55728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4F1069E-13FC-4FA0-83C7-A3CDEC51103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48517" y="2317725"/>
                <a:ext cx="57492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D913E3-83EE-40C9-999A-7B45D08146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0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83"/>
    </mc:Choice>
    <mc:Fallback>
      <p:transition spd="slow" advTm="4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4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665DD-FBDC-4B05-A1EE-D09C7742ACE8}"/>
              </a:ext>
            </a:extLst>
          </p:cNvPr>
          <p:cNvSpPr txBox="1"/>
          <p:nvPr/>
        </p:nvSpPr>
        <p:spPr>
          <a:xfrm>
            <a:off x="1228725" y="28575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950D8-8E72-449C-AA2E-3D807715844E}"/>
              </a:ext>
            </a:extLst>
          </p:cNvPr>
          <p:cNvSpPr txBox="1"/>
          <p:nvPr/>
        </p:nvSpPr>
        <p:spPr>
          <a:xfrm>
            <a:off x="785808" y="900095"/>
            <a:ext cx="8686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2x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x + 1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(d’)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(d’)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040E7-909B-4FFF-822A-2D86FE0E8457}"/>
              </a:ext>
            </a:extLst>
          </p:cNvPr>
          <p:cNvSpPr txBox="1"/>
          <p:nvPr/>
        </p:nvSpPr>
        <p:spPr>
          <a:xfrm>
            <a:off x="595312" y="2638408"/>
            <a:ext cx="86867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(d)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(d’)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2x = x + 1</a:t>
            </a:r>
          </a:p>
          <a:p>
            <a:pPr marL="457200" indent="-457200" algn="just">
              <a:buFont typeface="Wingdings" panose="05000000000000000000" pitchFamily="2" charset="2"/>
              <a:buChar char="ó"/>
            </a:pP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2x – x = 1</a:t>
            </a:r>
          </a:p>
          <a:p>
            <a:pPr marL="457200" indent="-457200" algn="just">
              <a:buFont typeface="Wingdings" panose="05000000000000000000" pitchFamily="2" charset="2"/>
              <a:buChar char="ó"/>
            </a:pP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 = 1</a:t>
            </a: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 = 1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(d): y = 2x </a:t>
            </a:r>
          </a:p>
          <a:p>
            <a:pPr algn="just"/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=&gt; y = 2.1 = 2</a:t>
            </a:r>
          </a:p>
          <a:p>
            <a:pPr algn="just"/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tọa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(d)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(d’) </a:t>
            </a:r>
            <a:r>
              <a:rPr lang="en-US" sz="30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(1;2)</a:t>
            </a:r>
            <a:endParaRPr lang="vi-VN" sz="3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0A0BF9-1F14-4EDD-853B-FF540D4CE7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62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39"/>
    </mc:Choice>
    <mc:Fallback>
      <p:transition spd="slow" advTm="5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BEB6C-EF0B-408D-8288-B9327E584C27}"/>
              </a:ext>
            </a:extLst>
          </p:cNvPr>
          <p:cNvSpPr txBox="1"/>
          <p:nvPr/>
        </p:nvSpPr>
        <p:spPr>
          <a:xfrm>
            <a:off x="830328" y="300029"/>
            <a:ext cx="8036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TẠI NHÀ: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BB163-32A4-42F6-BBB7-8FCDFA739FD2}"/>
              </a:ext>
            </a:extLst>
          </p:cNvPr>
          <p:cNvSpPr txBox="1"/>
          <p:nvPr/>
        </p:nvSpPr>
        <p:spPr>
          <a:xfrm>
            <a:off x="785808" y="1100127"/>
            <a:ext cx="8686799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HKI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6DB0090-DB3A-4E27-A6D4-89B31B9BAD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61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53"/>
    </mc:Choice>
    <mc:Fallback>
      <p:transition spd="slow" advTm="2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B5CC98-0A01-473F-AEB1-4A70BA54EA8E}"/>
              </a:ext>
            </a:extLst>
          </p:cNvPr>
          <p:cNvSpPr txBox="1"/>
          <p:nvPr/>
        </p:nvSpPr>
        <p:spPr>
          <a:xfrm>
            <a:off x="1812549" y="657221"/>
            <a:ext cx="62350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TRỌNG TÂM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LỚP 9 HKI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1AABF-B01D-4B4B-BF14-1F523ACFE355}"/>
              </a:ext>
            </a:extLst>
          </p:cNvPr>
          <p:cNvSpPr txBox="1"/>
          <p:nvPr/>
        </p:nvSpPr>
        <p:spPr>
          <a:xfrm>
            <a:off x="1914522" y="2628897"/>
            <a:ext cx="3603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BẬC HAI</a:t>
            </a:r>
            <a:endParaRPr lang="vi-VN" sz="4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45155-5E1B-411B-B4A6-C395FFF31DE2}"/>
              </a:ext>
            </a:extLst>
          </p:cNvPr>
          <p:cNvSpPr txBox="1"/>
          <p:nvPr/>
        </p:nvSpPr>
        <p:spPr>
          <a:xfrm>
            <a:off x="1938335" y="4015622"/>
            <a:ext cx="5070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 SỐ BẬC NHẤT</a:t>
            </a:r>
            <a:endParaRPr lang="vi-VN" sz="4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AF5741-C0A6-4B25-B2CD-A388B8D683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82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99"/>
    </mc:Choice>
    <mc:Fallback>
      <p:transition spd="slow" advTm="1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56BA42-A35E-47E1-9A1C-8AC32053E666}"/>
              </a:ext>
            </a:extLst>
          </p:cNvPr>
          <p:cNvSpPr txBox="1"/>
          <p:nvPr/>
        </p:nvSpPr>
        <p:spPr>
          <a:xfrm>
            <a:off x="1185854" y="300029"/>
            <a:ext cx="5325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LÝ THUYẾT: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8D294-6E2B-49DD-9538-35666216E3F9}"/>
              </a:ext>
            </a:extLst>
          </p:cNvPr>
          <p:cNvSpPr txBox="1"/>
          <p:nvPr/>
        </p:nvSpPr>
        <p:spPr>
          <a:xfrm>
            <a:off x="785808" y="1100127"/>
            <a:ext cx="868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 (…) ĐỂ HOÀN THÀNH CÁC CÔNG THỨC SAU (VỚI A, B, C LÀ CÁC BIỂU THỨC)</a:t>
            </a:r>
            <a:endParaRPr lang="vi-VN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6F86ED04-3BC4-443C-8BA5-F6E799572EC9}"/>
                  </a:ext>
                </a:extLst>
              </p:cNvPr>
              <p:cNvSpPr txBox="1"/>
              <p:nvPr/>
            </p:nvSpPr>
            <p:spPr bwMode="auto">
              <a:xfrm>
                <a:off x="854864" y="1843152"/>
                <a:ext cx="2171700" cy="5510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6F86ED04-3BC4-443C-8BA5-F6E799572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864" y="1843152"/>
                <a:ext cx="2171700" cy="551096"/>
              </a:xfrm>
              <a:prstGeom prst="rect">
                <a:avLst/>
              </a:prstGeom>
              <a:blipFill>
                <a:blip r:embed="rId5"/>
                <a:stretch>
                  <a:fillRect b="-109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4">
                <a:extLst>
                  <a:ext uri="{FF2B5EF4-FFF2-40B4-BE49-F238E27FC236}">
                    <a16:creationId xmlns:a16="http://schemas.microsoft.com/office/drawing/2014/main" id="{CEEA6C29-9920-47C7-B899-0C4CF91D21CE}"/>
                  </a:ext>
                </a:extLst>
              </p:cNvPr>
              <p:cNvSpPr txBox="1"/>
              <p:nvPr/>
            </p:nvSpPr>
            <p:spPr bwMode="auto">
              <a:xfrm>
                <a:off x="1879598" y="1858246"/>
                <a:ext cx="745335" cy="584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Object 24">
                <a:extLst>
                  <a:ext uri="{FF2B5EF4-FFF2-40B4-BE49-F238E27FC236}">
                    <a16:creationId xmlns:a16="http://schemas.microsoft.com/office/drawing/2014/main" id="{CEEA6C29-9920-47C7-B899-0C4CF91D2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9598" y="1858246"/>
                <a:ext cx="745335" cy="584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A955F7F3-334F-4293-82D2-209EAB23FEE2}"/>
                  </a:ext>
                </a:extLst>
              </p:cNvPr>
              <p:cNvSpPr txBox="1"/>
              <p:nvPr/>
            </p:nvSpPr>
            <p:spPr bwMode="auto">
              <a:xfrm>
                <a:off x="854864" y="2509250"/>
                <a:ext cx="2171700" cy="4524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A955F7F3-334F-4293-82D2-209EAB23F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864" y="2509250"/>
                <a:ext cx="2171700" cy="452438"/>
              </a:xfrm>
              <a:prstGeom prst="rect">
                <a:avLst/>
              </a:prstGeom>
              <a:blipFill>
                <a:blip r:embed="rId7"/>
                <a:stretch>
                  <a:fillRect b="-135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25">
                <a:extLst>
                  <a:ext uri="{FF2B5EF4-FFF2-40B4-BE49-F238E27FC236}">
                    <a16:creationId xmlns:a16="http://schemas.microsoft.com/office/drawing/2014/main" id="{037E34F3-CDCF-4823-9963-1669B154816A}"/>
                  </a:ext>
                </a:extLst>
              </p:cNvPr>
              <p:cNvSpPr txBox="1"/>
              <p:nvPr/>
            </p:nvSpPr>
            <p:spPr bwMode="auto">
              <a:xfrm>
                <a:off x="2097877" y="2461669"/>
                <a:ext cx="5203036" cy="5822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rad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≥0) 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Object 25">
                <a:extLst>
                  <a:ext uri="{FF2B5EF4-FFF2-40B4-BE49-F238E27FC236}">
                    <a16:creationId xmlns:a16="http://schemas.microsoft.com/office/drawing/2014/main" id="{037E34F3-CDCF-4823-9963-1669B1548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7877" y="2461669"/>
                <a:ext cx="5203036" cy="5822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FD7FBC74-7787-40F5-A334-1E6BAEF4DA60}"/>
                  </a:ext>
                </a:extLst>
              </p:cNvPr>
              <p:cNvSpPr txBox="1"/>
              <p:nvPr/>
            </p:nvSpPr>
            <p:spPr bwMode="auto">
              <a:xfrm>
                <a:off x="850094" y="3060937"/>
                <a:ext cx="1593060" cy="13255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FD7FBC74-7787-40F5-A334-1E6BAEF4D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094" y="3060937"/>
                <a:ext cx="1593060" cy="13255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id="{C7511D2E-7766-4022-A351-F0FBC641F6BF}"/>
                  </a:ext>
                </a:extLst>
              </p:cNvPr>
              <p:cNvSpPr txBox="1"/>
              <p:nvPr/>
            </p:nvSpPr>
            <p:spPr bwMode="auto">
              <a:xfrm>
                <a:off x="1757361" y="3244782"/>
                <a:ext cx="4243395" cy="11174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&gt;0)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id="{C7511D2E-7766-4022-A351-F0FBC641F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7361" y="3244782"/>
                <a:ext cx="4243395" cy="11174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10">
                <a:extLst>
                  <a:ext uri="{FF2B5EF4-FFF2-40B4-BE49-F238E27FC236}">
                    <a16:creationId xmlns:a16="http://schemas.microsoft.com/office/drawing/2014/main" id="{C8FFBA49-E6B4-42AC-98A4-A4BCE997148F}"/>
                  </a:ext>
                </a:extLst>
              </p:cNvPr>
              <p:cNvSpPr txBox="1"/>
              <p:nvPr/>
            </p:nvSpPr>
            <p:spPr bwMode="auto">
              <a:xfrm>
                <a:off x="835814" y="4436822"/>
                <a:ext cx="2070098" cy="5127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4" name="Object 10">
                <a:extLst>
                  <a:ext uri="{FF2B5EF4-FFF2-40B4-BE49-F238E27FC236}">
                    <a16:creationId xmlns:a16="http://schemas.microsoft.com/office/drawing/2014/main" id="{C8FFBA49-E6B4-42AC-98A4-A4BCE9971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814" y="4436822"/>
                <a:ext cx="2070098" cy="512763"/>
              </a:xfrm>
              <a:prstGeom prst="rect">
                <a:avLst/>
              </a:prstGeom>
              <a:blipFill>
                <a:blip r:embed="rId11"/>
                <a:stretch>
                  <a:fillRect b="-952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id="{BD6FB2CF-A0F2-415F-B58D-091A811579B4}"/>
                  </a:ext>
                </a:extLst>
              </p:cNvPr>
              <p:cNvSpPr txBox="1"/>
              <p:nvPr/>
            </p:nvSpPr>
            <p:spPr bwMode="auto">
              <a:xfrm>
                <a:off x="2255838" y="4413024"/>
                <a:ext cx="3594901" cy="557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vi-V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≥0)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id="{BD6FB2CF-A0F2-415F-B58D-091A81157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5838" y="4413024"/>
                <a:ext cx="3594901" cy="5572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0">
                <a:extLst>
                  <a:ext uri="{FF2B5EF4-FFF2-40B4-BE49-F238E27FC236}">
                    <a16:creationId xmlns:a16="http://schemas.microsoft.com/office/drawing/2014/main" id="{52E08E94-28F6-4701-930B-A2F6DB00D5A5}"/>
                  </a:ext>
                </a:extLst>
              </p:cNvPr>
              <p:cNvSpPr txBox="1"/>
              <p:nvPr/>
            </p:nvSpPr>
            <p:spPr bwMode="auto">
              <a:xfrm>
                <a:off x="835814" y="5798510"/>
                <a:ext cx="1900246" cy="5127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8" name="Object 10">
                <a:extLst>
                  <a:ext uri="{FF2B5EF4-FFF2-40B4-BE49-F238E27FC236}">
                    <a16:creationId xmlns:a16="http://schemas.microsoft.com/office/drawing/2014/main" id="{52E08E94-28F6-4701-930B-A2F6DB00D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814" y="5798510"/>
                <a:ext cx="1900246" cy="5127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9">
                <a:extLst>
                  <a:ext uri="{FF2B5EF4-FFF2-40B4-BE49-F238E27FC236}">
                    <a16:creationId xmlns:a16="http://schemas.microsoft.com/office/drawing/2014/main" id="{666A1800-DBF1-4487-8504-0A171078E762}"/>
                  </a:ext>
                </a:extLst>
              </p:cNvPr>
              <p:cNvSpPr txBox="1"/>
              <p:nvPr/>
            </p:nvSpPr>
            <p:spPr bwMode="auto">
              <a:xfrm>
                <a:off x="1879598" y="4999818"/>
                <a:ext cx="4806951" cy="557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vi-VN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vi-V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≥0)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Object 29">
                <a:extLst>
                  <a:ext uri="{FF2B5EF4-FFF2-40B4-BE49-F238E27FC236}">
                    <a16:creationId xmlns:a16="http://schemas.microsoft.com/office/drawing/2014/main" id="{666A1800-DBF1-4487-8504-0A171078E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9598" y="4999818"/>
                <a:ext cx="4806951" cy="557212"/>
              </a:xfrm>
              <a:prstGeom prst="rect">
                <a:avLst/>
              </a:prstGeom>
              <a:blipFill>
                <a:blip r:embed="rId14"/>
                <a:stretch>
                  <a:fillRect b="-326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bject 10">
                <a:extLst>
                  <a:ext uri="{FF2B5EF4-FFF2-40B4-BE49-F238E27FC236}">
                    <a16:creationId xmlns:a16="http://schemas.microsoft.com/office/drawing/2014/main" id="{B8545534-FA33-4638-8291-BAE114D83C3C}"/>
                  </a:ext>
                </a:extLst>
              </p:cNvPr>
              <p:cNvSpPr txBox="1"/>
              <p:nvPr/>
            </p:nvSpPr>
            <p:spPr bwMode="auto">
              <a:xfrm>
                <a:off x="835814" y="5128626"/>
                <a:ext cx="1900246" cy="5127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2" name="Object 10">
                <a:extLst>
                  <a:ext uri="{FF2B5EF4-FFF2-40B4-BE49-F238E27FC236}">
                    <a16:creationId xmlns:a16="http://schemas.microsoft.com/office/drawing/2014/main" id="{B8545534-FA33-4638-8291-BAE114D83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814" y="5128626"/>
                <a:ext cx="1900246" cy="5127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bject 29">
                <a:extLst>
                  <a:ext uri="{FF2B5EF4-FFF2-40B4-BE49-F238E27FC236}">
                    <a16:creationId xmlns:a16="http://schemas.microsoft.com/office/drawing/2014/main" id="{77C289BA-C04D-4BC8-8C35-D946311AEF14}"/>
                  </a:ext>
                </a:extLst>
              </p:cNvPr>
              <p:cNvSpPr txBox="1"/>
              <p:nvPr/>
            </p:nvSpPr>
            <p:spPr bwMode="auto">
              <a:xfrm>
                <a:off x="1889115" y="5693763"/>
                <a:ext cx="5203036" cy="557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vi-VN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vi-V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≥0) 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Object 29">
                <a:extLst>
                  <a:ext uri="{FF2B5EF4-FFF2-40B4-BE49-F238E27FC236}">
                    <a16:creationId xmlns:a16="http://schemas.microsoft.com/office/drawing/2014/main" id="{77C289BA-C04D-4BC8-8C35-D946311A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9115" y="5693763"/>
                <a:ext cx="5203036" cy="557212"/>
              </a:xfrm>
              <a:prstGeom prst="rect">
                <a:avLst/>
              </a:prstGeom>
              <a:blipFill>
                <a:blip r:embed="rId16"/>
                <a:stretch>
                  <a:fillRect b="-439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FDD1076-F464-4BC1-8185-4A5DE48505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77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384"/>
    </mc:Choice>
    <mc:Fallback>
      <p:transition spd="slow" advTm="20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2">
                <a:extLst>
                  <a:ext uri="{FF2B5EF4-FFF2-40B4-BE49-F238E27FC236}">
                    <a16:creationId xmlns:a16="http://schemas.microsoft.com/office/drawing/2014/main" id="{76C540F3-04AB-4BC8-A8D0-F8042CD6761E}"/>
                  </a:ext>
                </a:extLst>
              </p:cNvPr>
              <p:cNvSpPr txBox="1"/>
              <p:nvPr/>
            </p:nvSpPr>
            <p:spPr bwMode="auto">
              <a:xfrm>
                <a:off x="816773" y="2531689"/>
                <a:ext cx="1587490" cy="9832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" name="Object 12">
                <a:extLst>
                  <a:ext uri="{FF2B5EF4-FFF2-40B4-BE49-F238E27FC236}">
                    <a16:creationId xmlns:a16="http://schemas.microsoft.com/office/drawing/2014/main" id="{76C540F3-04AB-4BC8-A8D0-F8042CD67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773" y="2531689"/>
                <a:ext cx="1587490" cy="983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2">
                <a:extLst>
                  <a:ext uri="{FF2B5EF4-FFF2-40B4-BE49-F238E27FC236}">
                    <a16:creationId xmlns:a16="http://schemas.microsoft.com/office/drawing/2014/main" id="{E8B392D1-922E-4767-9CF7-0255F801E29B}"/>
                  </a:ext>
                </a:extLst>
              </p:cNvPr>
              <p:cNvSpPr txBox="1"/>
              <p:nvPr/>
            </p:nvSpPr>
            <p:spPr bwMode="auto">
              <a:xfrm>
                <a:off x="1716879" y="2420505"/>
                <a:ext cx="4541838" cy="10265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num>
                        <m:den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&gt;0)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Object 32">
                <a:extLst>
                  <a:ext uri="{FF2B5EF4-FFF2-40B4-BE49-F238E27FC236}">
                    <a16:creationId xmlns:a16="http://schemas.microsoft.com/office/drawing/2014/main" id="{E8B392D1-922E-4767-9CF7-0255F801E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6879" y="2420505"/>
                <a:ext cx="4541838" cy="10265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13">
                <a:extLst>
                  <a:ext uri="{FF2B5EF4-FFF2-40B4-BE49-F238E27FC236}">
                    <a16:creationId xmlns:a16="http://schemas.microsoft.com/office/drawing/2014/main" id="{010DE790-CFE0-45BE-9D85-B346EFD7B8AE}"/>
                  </a:ext>
                </a:extLst>
              </p:cNvPr>
              <p:cNvSpPr txBox="1"/>
              <p:nvPr/>
            </p:nvSpPr>
            <p:spPr bwMode="auto">
              <a:xfrm>
                <a:off x="816773" y="3775414"/>
                <a:ext cx="2747960" cy="9883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rad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" name="Object 13">
                <a:extLst>
                  <a:ext uri="{FF2B5EF4-FFF2-40B4-BE49-F238E27FC236}">
                    <a16:creationId xmlns:a16="http://schemas.microsoft.com/office/drawing/2014/main" id="{010DE790-CFE0-45BE-9D85-B346EFD7B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773" y="3775414"/>
                <a:ext cx="2747960" cy="9883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35">
                <a:extLst>
                  <a:ext uri="{FF2B5EF4-FFF2-40B4-BE49-F238E27FC236}">
                    <a16:creationId xmlns:a16="http://schemas.microsoft.com/office/drawing/2014/main" id="{C7C08A84-78EC-4AC5-89CB-A27B7AA3E78E}"/>
                  </a:ext>
                </a:extLst>
              </p:cNvPr>
              <p:cNvSpPr txBox="1"/>
              <p:nvPr/>
            </p:nvSpPr>
            <p:spPr bwMode="auto">
              <a:xfrm>
                <a:off x="2339975" y="3666012"/>
                <a:ext cx="6189661" cy="9883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rad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∓</m:t>
                          </m:r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vi-V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vi-V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Object 35">
                <a:extLst>
                  <a:ext uri="{FF2B5EF4-FFF2-40B4-BE49-F238E27FC236}">
                    <a16:creationId xmlns:a16="http://schemas.microsoft.com/office/drawing/2014/main" id="{C7C08A84-78EC-4AC5-89CB-A27B7AA3E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975" y="3666012"/>
                <a:ext cx="6189661" cy="9883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14">
                <a:extLst>
                  <a:ext uri="{FF2B5EF4-FFF2-40B4-BE49-F238E27FC236}">
                    <a16:creationId xmlns:a16="http://schemas.microsoft.com/office/drawing/2014/main" id="{38DBB16F-FBBB-4960-AA7A-6E6D15197F61}"/>
                  </a:ext>
                </a:extLst>
              </p:cNvPr>
              <p:cNvSpPr txBox="1"/>
              <p:nvPr/>
            </p:nvSpPr>
            <p:spPr bwMode="auto">
              <a:xfrm>
                <a:off x="816773" y="5039881"/>
                <a:ext cx="2747960" cy="1045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rad>
                          <m:r>
                            <a:rPr lang="vi-V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=...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6" name="Object 14">
                <a:extLst>
                  <a:ext uri="{FF2B5EF4-FFF2-40B4-BE49-F238E27FC236}">
                    <a16:creationId xmlns:a16="http://schemas.microsoft.com/office/drawing/2014/main" id="{38DBB16F-FBBB-4960-AA7A-6E6D15197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773" y="5039881"/>
                <a:ext cx="2747960" cy="1045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7">
                <a:extLst>
                  <a:ext uri="{FF2B5EF4-FFF2-40B4-BE49-F238E27FC236}">
                    <a16:creationId xmlns:a16="http://schemas.microsoft.com/office/drawing/2014/main" id="{23CD35D9-1147-4F08-99DB-67BE9C847CE2}"/>
                  </a:ext>
                </a:extLst>
              </p:cNvPr>
              <p:cNvSpPr txBox="1"/>
              <p:nvPr/>
            </p:nvSpPr>
            <p:spPr bwMode="auto">
              <a:xfrm>
                <a:off x="2529682" y="4944635"/>
                <a:ext cx="7132636" cy="1045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rad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∓</m:t>
                          </m:r>
                          <m:rad>
                            <m:radPr>
                              <m:degHide m:val="on"/>
                              <m:ctrlP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≥0,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vi-V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Object 37">
                <a:extLst>
                  <a:ext uri="{FF2B5EF4-FFF2-40B4-BE49-F238E27FC236}">
                    <a16:creationId xmlns:a16="http://schemas.microsoft.com/office/drawing/2014/main" id="{23CD35D9-1147-4F08-99DB-67BE9C847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9682" y="4944635"/>
                <a:ext cx="7132636" cy="10451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1">
                <a:extLst>
                  <a:ext uri="{FF2B5EF4-FFF2-40B4-BE49-F238E27FC236}">
                    <a16:creationId xmlns:a16="http://schemas.microsoft.com/office/drawing/2014/main" id="{6B5BA271-A0C7-4EB4-A8FB-9D0D04E87D5A}"/>
                  </a:ext>
                </a:extLst>
              </p:cNvPr>
              <p:cNvSpPr txBox="1"/>
              <p:nvPr/>
            </p:nvSpPr>
            <p:spPr bwMode="auto">
              <a:xfrm>
                <a:off x="726290" y="874328"/>
                <a:ext cx="1803392" cy="13409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vi-VN" sz="28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vi-V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  <m:r>
                        <a:rPr lang="vi-V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… </m:t>
                      </m:r>
                    </m:oMath>
                  </m:oMathPara>
                </a14:m>
                <a:endParaRPr lang="vi-VN" sz="2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0" name="Object 11">
                <a:extLst>
                  <a:ext uri="{FF2B5EF4-FFF2-40B4-BE49-F238E27FC236}">
                    <a16:creationId xmlns:a16="http://schemas.microsoft.com/office/drawing/2014/main" id="{6B5BA271-A0C7-4EB4-A8FB-9D0D04E87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6290" y="874328"/>
                <a:ext cx="1803392" cy="13409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31">
                <a:extLst>
                  <a:ext uri="{FF2B5EF4-FFF2-40B4-BE49-F238E27FC236}">
                    <a16:creationId xmlns:a16="http://schemas.microsoft.com/office/drawing/2014/main" id="{95687365-5FEE-4E97-9E52-9467CE86DAC0}"/>
                  </a:ext>
                </a:extLst>
              </p:cNvPr>
              <p:cNvSpPr txBox="1"/>
              <p:nvPr/>
            </p:nvSpPr>
            <p:spPr bwMode="auto">
              <a:xfrm>
                <a:off x="1737777" y="1144241"/>
                <a:ext cx="5477411" cy="10265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ra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vi-V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(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ớ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 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à 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vi-VN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21" name="Object 31">
                <a:extLst>
                  <a:ext uri="{FF2B5EF4-FFF2-40B4-BE49-F238E27FC236}">
                    <a16:creationId xmlns:a16="http://schemas.microsoft.com/office/drawing/2014/main" id="{95687365-5FEE-4E97-9E52-9467CE86D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777" y="1144241"/>
                <a:ext cx="5477411" cy="10265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4EF73B0-98DE-48FC-8EA7-92027FBDC5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77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55"/>
    </mc:Choice>
    <mc:Fallback>
      <p:transition spd="slow" advTm="16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35870E-B315-42F6-B744-3EEED6D6DBAA}"/>
              </a:ext>
            </a:extLst>
          </p:cNvPr>
          <p:cNvSpPr txBox="1"/>
          <p:nvPr/>
        </p:nvSpPr>
        <p:spPr>
          <a:xfrm>
            <a:off x="1228725" y="285750"/>
            <a:ext cx="5658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208D1B-C2A3-4ED2-A0AA-4FA0A9501FFE}"/>
                  </a:ext>
                </a:extLst>
              </p:cNvPr>
              <p:cNvSpPr txBox="1"/>
              <p:nvPr/>
            </p:nvSpPr>
            <p:spPr>
              <a:xfrm>
                <a:off x="1228725" y="953511"/>
                <a:ext cx="3290773" cy="971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vi-VN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e>
                      </m:rad>
                    </m:oMath>
                  </m:oMathPara>
                </a14:m>
                <a:endParaRPr lang="vi-V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rad>
                    </m:oMath>
                  </m:oMathPara>
                </a14:m>
                <a:endParaRPr lang="vi-VN" sz="2800" b="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208D1B-C2A3-4ED2-A0AA-4FA0A9501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953511"/>
                <a:ext cx="3290773" cy="971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730C7B-2B0D-4B98-AC2F-77A8F84D0451}"/>
                  </a:ext>
                </a:extLst>
              </p:cNvPr>
              <p:cNvSpPr txBox="1"/>
              <p:nvPr/>
            </p:nvSpPr>
            <p:spPr>
              <a:xfrm>
                <a:off x="456448" y="2564605"/>
                <a:ext cx="3897927" cy="1926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e>
                      </m:rad>
                    </m:oMath>
                  </m:oMathPara>
                </a14:m>
                <a:endParaRPr lang="vi-V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9.2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36.2</m:t>
                          </m:r>
                        </m:e>
                      </m:rad>
                    </m:oMath>
                  </m:oMathPara>
                </a14:m>
                <a:endParaRPr lang="vi-VN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=3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+6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vi-V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vi-VN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730C7B-2B0D-4B98-AC2F-77A8F84D0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48" y="2564605"/>
                <a:ext cx="3897927" cy="19264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FF8C61-7743-4B9C-8EDB-5885F056B8A6}"/>
                  </a:ext>
                </a:extLst>
              </p:cNvPr>
              <p:cNvSpPr txBox="1"/>
              <p:nvPr/>
            </p:nvSpPr>
            <p:spPr>
              <a:xfrm>
                <a:off x="4979194" y="2564605"/>
                <a:ext cx="3719993" cy="19615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rad>
                    </m:oMath>
                  </m:oMathPara>
                </a14:m>
                <a:endParaRPr lang="vi-V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9.5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4.5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16.5</m:t>
                          </m:r>
                        </m:e>
                      </m:rad>
                    </m:oMath>
                  </m:oMathPara>
                </a14:m>
                <a:endParaRPr lang="vi-V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=3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4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vi-V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vi-VN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vi-VN" sz="2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FF8C61-7743-4B9C-8EDB-5885F056B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94" y="2564605"/>
                <a:ext cx="3719993" cy="19615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4D3884-7B82-4810-969F-DDCF884E6198}"/>
              </a:ext>
            </a:extLst>
          </p:cNvPr>
          <p:cNvCxnSpPr>
            <a:cxnSpLocks/>
          </p:cNvCxnSpPr>
          <p:nvPr/>
        </p:nvCxnSpPr>
        <p:spPr>
          <a:xfrm>
            <a:off x="4786313" y="2343154"/>
            <a:ext cx="0" cy="22973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33F8E07-AE03-46F0-A305-FF80FDDBB9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61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23"/>
    </mc:Choice>
    <mc:Fallback>
      <p:transition spd="slow" advTm="21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67BDA-B121-4EC2-AB8F-FECF95A7E521}"/>
              </a:ext>
            </a:extLst>
          </p:cNvPr>
          <p:cNvSpPr txBox="1"/>
          <p:nvPr/>
        </p:nvSpPr>
        <p:spPr>
          <a:xfrm>
            <a:off x="1228725" y="285750"/>
            <a:ext cx="6787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Thu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7D969F5F-4DE3-4F02-BA81-0061CA917C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192909"/>
              </p:ext>
            </p:extLst>
          </p:nvPr>
        </p:nvGraphicFramePr>
        <p:xfrm>
          <a:off x="1331913" y="1055688"/>
          <a:ext cx="32924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Equation" r:id="rId6" imgW="1358640" imgH="419040" progId="Equation.DSMT4">
                  <p:embed/>
                </p:oleObj>
              </mc:Choice>
              <mc:Fallback>
                <p:oleObj name="Equation" r:id="rId6" imgW="1358640" imgH="419040" progId="Equation.DSMT4">
                  <p:embed/>
                  <p:pic>
                    <p:nvPicPr>
                      <p:cNvPr id="6149" name="Object 5">
                        <a:extLst>
                          <a:ext uri="{FF2B5EF4-FFF2-40B4-BE49-F238E27FC236}">
                            <a16:creationId xmlns:a16="http://schemas.microsoft.com/office/drawing/2014/main" id="{45785ED2-07D0-4D5E-A720-561B964500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055688"/>
                        <a:ext cx="329247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0">
            <a:extLst>
              <a:ext uri="{FF2B5EF4-FFF2-40B4-BE49-F238E27FC236}">
                <a16:creationId xmlns:a16="http://schemas.microsoft.com/office/drawing/2014/main" id="{05D7EA52-A3B3-4F56-83BB-C5B901F3A6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98231"/>
              </p:ext>
            </p:extLst>
          </p:nvPr>
        </p:nvGraphicFramePr>
        <p:xfrm>
          <a:off x="1228725" y="2119094"/>
          <a:ext cx="6294437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Equation" r:id="rId8" imgW="2654280" imgH="914400" progId="Equation.DSMT4">
                  <p:embed/>
                </p:oleObj>
              </mc:Choice>
              <mc:Fallback>
                <p:oleObj name="Equation" r:id="rId8" imgW="2654280" imgH="914400" progId="Equation.DSMT4">
                  <p:embed/>
                  <p:pic>
                    <p:nvPicPr>
                      <p:cNvPr id="6154" name="Object 10">
                        <a:extLst>
                          <a:ext uri="{FF2B5EF4-FFF2-40B4-BE49-F238E27FC236}">
                            <a16:creationId xmlns:a16="http://schemas.microsoft.com/office/drawing/2014/main" id="{0626F349-6099-44E2-9CA0-DF59886065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2119094"/>
                        <a:ext cx="6294437" cy="200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3DC94698-E56B-4FED-B5A5-379B3EE03C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699450"/>
              </p:ext>
            </p:extLst>
          </p:nvPr>
        </p:nvGraphicFramePr>
        <p:xfrm>
          <a:off x="5141913" y="1012825"/>
          <a:ext cx="32924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Equation" r:id="rId10" imgW="1358640" imgH="457200" progId="Equation.DSMT4">
                  <p:embed/>
                </p:oleObj>
              </mc:Choice>
              <mc:Fallback>
                <p:oleObj name="Equation" r:id="rId10" imgW="1358640" imgH="457200" progId="Equation.DSMT4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7D969F5F-4DE3-4F02-BA81-0061CA917C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3" y="1012825"/>
                        <a:ext cx="329247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id="{795FB29C-64AD-40B6-904D-7E9BADDBD0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957335"/>
              </p:ext>
            </p:extLst>
          </p:nvPr>
        </p:nvGraphicFramePr>
        <p:xfrm>
          <a:off x="1236233" y="4247712"/>
          <a:ext cx="7119424" cy="1063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Equation" r:id="rId12" imgW="2908300" imgH="469900" progId="Equation.DSMT4">
                  <p:embed/>
                </p:oleObj>
              </mc:Choice>
              <mc:Fallback>
                <p:oleObj name="Equation" r:id="rId12" imgW="2908300" imgH="469900" progId="Equation.DSMT4">
                  <p:embed/>
                  <p:pic>
                    <p:nvPicPr>
                      <p:cNvPr id="6155" name="Object 11">
                        <a:extLst>
                          <a:ext uri="{FF2B5EF4-FFF2-40B4-BE49-F238E27FC236}">
                            <a16:creationId xmlns:a16="http://schemas.microsoft.com/office/drawing/2014/main" id="{1B264E21-7C26-4E9A-9117-03D730A3D2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233" y="4247712"/>
                        <a:ext cx="7119424" cy="10634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4">
            <a:extLst>
              <a:ext uri="{FF2B5EF4-FFF2-40B4-BE49-F238E27FC236}">
                <a16:creationId xmlns:a16="http://schemas.microsoft.com/office/drawing/2014/main" id="{56902487-81A1-4253-BF94-B421327050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158070"/>
              </p:ext>
            </p:extLst>
          </p:nvPr>
        </p:nvGraphicFramePr>
        <p:xfrm>
          <a:off x="1271583" y="5378450"/>
          <a:ext cx="4930775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Equation" r:id="rId14" imgW="1879560" imgH="431640" progId="Equation.DSMT4">
                  <p:embed/>
                </p:oleObj>
              </mc:Choice>
              <mc:Fallback>
                <p:oleObj name="Equation" r:id="rId14" imgW="1879560" imgH="431640" progId="Equation.DSMT4">
                  <p:embed/>
                  <p:pic>
                    <p:nvPicPr>
                      <p:cNvPr id="6158" name="Object 14">
                        <a:extLst>
                          <a:ext uri="{FF2B5EF4-FFF2-40B4-BE49-F238E27FC236}">
                            <a16:creationId xmlns:a16="http://schemas.microsoft.com/office/drawing/2014/main" id="{BFDB4F12-7F6C-49A4-965C-A8618CD4EC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83" y="5378450"/>
                        <a:ext cx="4930775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CDA5D3-E1A6-4188-8A9F-D6D4CB999D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1306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41"/>
    </mc:Choice>
    <mc:Fallback>
      <p:transition spd="slow" advTm="178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F126B113-A3EC-4E08-966B-253D29F55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749279"/>
              </p:ext>
            </p:extLst>
          </p:nvPr>
        </p:nvGraphicFramePr>
        <p:xfrm>
          <a:off x="1412875" y="520700"/>
          <a:ext cx="4608513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Equation" r:id="rId6" imgW="1942920" imgH="939600" progId="Equation.DSMT4">
                  <p:embed/>
                </p:oleObj>
              </mc:Choice>
              <mc:Fallback>
                <p:oleObj name="Equation" r:id="rId6" imgW="1942920" imgH="939600" progId="Equation.DSMT4">
                  <p:embed/>
                  <p:pic>
                    <p:nvPicPr>
                      <p:cNvPr id="4" name="Object 10">
                        <a:extLst>
                          <a:ext uri="{FF2B5EF4-FFF2-40B4-BE49-F238E27FC236}">
                            <a16:creationId xmlns:a16="http://schemas.microsoft.com/office/drawing/2014/main" id="{05D7EA52-A3B3-4F56-83BB-C5B901F3A6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75" y="520700"/>
                        <a:ext cx="4608513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1">
            <a:extLst>
              <a:ext uri="{FF2B5EF4-FFF2-40B4-BE49-F238E27FC236}">
                <a16:creationId xmlns:a16="http://schemas.microsoft.com/office/drawing/2014/main" id="{934C1A0D-4307-4520-A630-70826F528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658149"/>
              </p:ext>
            </p:extLst>
          </p:nvPr>
        </p:nvGraphicFramePr>
        <p:xfrm>
          <a:off x="1398581" y="2790826"/>
          <a:ext cx="31384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Equation" r:id="rId8" imgW="1282680" imgH="431640" progId="Equation.DSMT4">
                  <p:embed/>
                </p:oleObj>
              </mc:Choice>
              <mc:Fallback>
                <p:oleObj name="Equation" r:id="rId8" imgW="1282680" imgH="431640" progId="Equation.DSMT4">
                  <p:embed/>
                  <p:pic>
                    <p:nvPicPr>
                      <p:cNvPr id="6" name="Object 11">
                        <a:extLst>
                          <a:ext uri="{FF2B5EF4-FFF2-40B4-BE49-F238E27FC236}">
                            <a16:creationId xmlns:a16="http://schemas.microsoft.com/office/drawing/2014/main" id="{795FB29C-64AD-40B6-904D-7E9BADDBD0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1" y="2790826"/>
                        <a:ext cx="313848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4">
            <a:extLst>
              <a:ext uri="{FF2B5EF4-FFF2-40B4-BE49-F238E27FC236}">
                <a16:creationId xmlns:a16="http://schemas.microsoft.com/office/drawing/2014/main" id="{38E9D96A-53CB-4803-8C44-3379322AAD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578322"/>
              </p:ext>
            </p:extLst>
          </p:nvPr>
        </p:nvGraphicFramePr>
        <p:xfrm>
          <a:off x="1418425" y="3978277"/>
          <a:ext cx="3098800" cy="18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Equation" r:id="rId10" imgW="1180800" imgH="774360" progId="Equation.DSMT4">
                  <p:embed/>
                </p:oleObj>
              </mc:Choice>
              <mc:Fallback>
                <p:oleObj name="Equation" r:id="rId10" imgW="1180800" imgH="774360" progId="Equation.DSMT4">
                  <p:embed/>
                  <p:pic>
                    <p:nvPicPr>
                      <p:cNvPr id="7" name="Object 14">
                        <a:extLst>
                          <a:ext uri="{FF2B5EF4-FFF2-40B4-BE49-F238E27FC236}">
                            <a16:creationId xmlns:a16="http://schemas.microsoft.com/office/drawing/2014/main" id="{56902487-81A1-4253-BF94-B421327050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425" y="3978277"/>
                        <a:ext cx="3098800" cy="187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ED50D8-6268-4187-A43A-B7DD620044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7580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85"/>
    </mc:Choice>
    <mc:Fallback>
      <p:transition spd="slow" advTm="15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757E35-846A-4D45-9955-E881B7F9C2BC}"/>
              </a:ext>
            </a:extLst>
          </p:cNvPr>
          <p:cNvSpPr txBox="1"/>
          <p:nvPr/>
        </p:nvSpPr>
        <p:spPr>
          <a:xfrm>
            <a:off x="785808" y="571487"/>
            <a:ext cx="868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 (…) ĐỂ HOÀN THÀNH CÁC NỘI DUNG SAU:</a:t>
            </a:r>
            <a:endParaRPr lang="vi-VN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3EE8F-9FD4-4943-BC35-08C4DBC6E951}"/>
              </a:ext>
            </a:extLst>
          </p:cNvPr>
          <p:cNvSpPr txBox="1"/>
          <p:nvPr/>
        </p:nvSpPr>
        <p:spPr>
          <a:xfrm>
            <a:off x="785807" y="1354054"/>
            <a:ext cx="8686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giá trị của x ta luôn xác định được một giá trị tương ứng của y thì y được gọi là ……………… và x được gọi là ………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DC1C8-D03A-419C-BD0F-8A3A78ED343A}"/>
              </a:ext>
            </a:extLst>
          </p:cNvPr>
          <p:cNvSpPr txBox="1"/>
          <p:nvPr/>
        </p:nvSpPr>
        <p:spPr>
          <a:xfrm>
            <a:off x="1857375" y="2765248"/>
            <a:ext cx="261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B3D2E-8730-45DD-AFC4-14C8508B1C08}"/>
              </a:ext>
            </a:extLst>
          </p:cNvPr>
          <p:cNvSpPr txBox="1"/>
          <p:nvPr/>
        </p:nvSpPr>
        <p:spPr>
          <a:xfrm>
            <a:off x="785808" y="3686161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f(x)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(x; f(x))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3664E-9A51-48B4-A327-7AD1548A4068}"/>
              </a:ext>
            </a:extLst>
          </p:cNvPr>
          <p:cNvSpPr txBox="1"/>
          <p:nvPr/>
        </p:nvSpPr>
        <p:spPr>
          <a:xfrm>
            <a:off x="7210421" y="2757572"/>
            <a:ext cx="1633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038D8-8E15-466C-B4D2-52D016E2FD34}"/>
              </a:ext>
            </a:extLst>
          </p:cNvPr>
          <p:cNvSpPr txBox="1"/>
          <p:nvPr/>
        </p:nvSpPr>
        <p:spPr>
          <a:xfrm>
            <a:off x="1728780" y="4606406"/>
            <a:ext cx="415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7FC4D90-3A52-498D-A55C-2E030A732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89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87"/>
    </mc:Choice>
    <mc:Fallback>
      <p:transition spd="slow" advTm="85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0ED701-0F3C-4F73-8BAB-B1A35A230265}"/>
              </a:ext>
            </a:extLst>
          </p:cNvPr>
          <p:cNvSpPr txBox="1"/>
          <p:nvPr/>
        </p:nvSpPr>
        <p:spPr>
          <a:xfrm>
            <a:off x="785808" y="757220"/>
            <a:ext cx="8686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78886-5027-4D83-87A6-11B692486BFA}"/>
              </a:ext>
            </a:extLst>
          </p:cNvPr>
          <p:cNvSpPr txBox="1"/>
          <p:nvPr/>
        </p:nvSpPr>
        <p:spPr>
          <a:xfrm>
            <a:off x="785808" y="2032073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ax + b (a ≠ 0)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C18AD-0804-4402-A554-0151F9362B67}"/>
              </a:ext>
            </a:extLst>
          </p:cNvPr>
          <p:cNvSpPr txBox="1"/>
          <p:nvPr/>
        </p:nvSpPr>
        <p:spPr>
          <a:xfrm>
            <a:off x="785807" y="3740358"/>
            <a:ext cx="8686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 gọi là …………… của đường thẳng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+ b (a ≠ 0)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được gọi là ……………… của đường thẳng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+ b (a ≠ 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40AE8-E547-4BBF-8925-3C353B8E8924}"/>
              </a:ext>
            </a:extLst>
          </p:cNvPr>
          <p:cNvSpPr txBox="1"/>
          <p:nvPr/>
        </p:nvSpPr>
        <p:spPr>
          <a:xfrm>
            <a:off x="814384" y="1206116"/>
            <a:ext cx="349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≠ 0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F7425-CED2-4969-A657-B5E4CD336468}"/>
              </a:ext>
            </a:extLst>
          </p:cNvPr>
          <p:cNvSpPr txBox="1"/>
          <p:nvPr/>
        </p:nvSpPr>
        <p:spPr>
          <a:xfrm>
            <a:off x="785808" y="2465091"/>
            <a:ext cx="314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ABA32-FC12-4539-B9C7-ED2B4E4BEA4D}"/>
              </a:ext>
            </a:extLst>
          </p:cNvPr>
          <p:cNvSpPr txBox="1"/>
          <p:nvPr/>
        </p:nvSpPr>
        <p:spPr>
          <a:xfrm>
            <a:off x="8318890" y="2467130"/>
            <a:ext cx="106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&gt; 0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D2FF9-6F62-40B3-B40A-A994538DB901}"/>
              </a:ext>
            </a:extLst>
          </p:cNvPr>
          <p:cNvSpPr txBox="1"/>
          <p:nvPr/>
        </p:nvSpPr>
        <p:spPr>
          <a:xfrm>
            <a:off x="4826784" y="2959332"/>
            <a:ext cx="106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&lt; 0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60BA0-D573-429A-BE18-6214BC70FD7F}"/>
              </a:ext>
            </a:extLst>
          </p:cNvPr>
          <p:cNvSpPr txBox="1"/>
          <p:nvPr/>
        </p:nvSpPr>
        <p:spPr>
          <a:xfrm>
            <a:off x="3309916" y="3684934"/>
            <a:ext cx="187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4FE29-5E96-47EF-A5C3-1874AE9AA7AB}"/>
              </a:ext>
            </a:extLst>
          </p:cNvPr>
          <p:cNvSpPr txBox="1"/>
          <p:nvPr/>
        </p:nvSpPr>
        <p:spPr>
          <a:xfrm>
            <a:off x="3252764" y="4653527"/>
            <a:ext cx="2419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90F136E-7622-45CF-9B60-99746E4EBB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47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65"/>
    </mc:Choice>
    <mc:Fallback>
      <p:transition spd="slow" advTm="88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4.5|47|11.7|9.9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8|1|6.2|0.5|0.5|1.8|12.5|0.6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2|37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28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2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9|2.8|2.7|13.6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2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0.8|9.5|57.1|21|27.1|27.2|21.9|2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8|23.7|33.4|3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|44.8|106.2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2|54.9|43.3|3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7.6|4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5|48.9|3.5|1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0.9|13.6|9.5|3.9|6.3|7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1500</TotalTime>
  <Words>1157</Words>
  <Application>Microsoft Office PowerPoint</Application>
  <PresentationFormat>Widescreen</PresentationFormat>
  <Paragraphs>132</Paragraphs>
  <Slides>17</Slides>
  <Notes>1</Notes>
  <HiddenSlides>0</HiddenSlides>
  <MMClips>17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.VnTime</vt:lpstr>
      <vt:lpstr>Arial</vt:lpstr>
      <vt:lpstr>Calibri</vt:lpstr>
      <vt:lpstr>Cambria Math</vt:lpstr>
      <vt:lpstr>MS Song</vt:lpstr>
      <vt:lpstr>Times New Roman</vt:lpstr>
      <vt:lpstr>Trebuchet MS</vt:lpstr>
      <vt:lpstr>Wingdings</vt:lpstr>
      <vt:lpstr>Wingdings 3</vt:lpstr>
      <vt:lpstr>Facet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Duy Tân</dc:creator>
  <cp:lastModifiedBy>asus</cp:lastModifiedBy>
  <cp:revision>73</cp:revision>
  <dcterms:created xsi:type="dcterms:W3CDTF">2021-09-17T11:41:47Z</dcterms:created>
  <dcterms:modified xsi:type="dcterms:W3CDTF">2021-10-15T21:41:40Z</dcterms:modified>
</cp:coreProperties>
</file>